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5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chard S - Headmaster" initials="OS-H" lastIdx="2" clrIdx="0">
    <p:extLst>
      <p:ext uri="{19B8F6BF-5375-455C-9EA6-DF929625EA0E}">
        <p15:presenceInfo xmlns:p15="http://schemas.microsoft.com/office/powerpoint/2012/main" userId="S::orchards@sionschool.org.uk::6c568048-b8e4-4c05-b9bd-b94ff281d3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72FF"/>
    <a:srgbClr val="8761D1"/>
    <a:srgbClr val="7DBFB8"/>
    <a:srgbClr val="8882C5"/>
    <a:srgbClr val="FF6735"/>
    <a:srgbClr val="F6DCF8"/>
    <a:srgbClr val="F748F8"/>
    <a:srgbClr val="FF4134"/>
    <a:srgbClr val="C96B2D"/>
    <a:srgbClr val="C5C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67"/>
    <p:restoredTop sz="92632"/>
  </p:normalViewPr>
  <p:slideViewPr>
    <p:cSldViewPr snapToGrid="0" snapToObjects="1">
      <p:cViewPr varScale="1">
        <p:scale>
          <a:sx n="58" d="100"/>
          <a:sy n="58" d="100"/>
        </p:scale>
        <p:origin x="224" y="4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774B8-2EC7-7C45-9B37-A6FF3EB3DA08}" type="datetimeFigureOut">
              <a:rPr lang="en-US" smtClean="0"/>
              <a:t>7/31/20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D6157-3061-AF48-B37B-A9617821D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8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321E-EF87-534E-88CB-822815DAE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56E5E-EB8C-9943-8134-5DC53C372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82E13-258D-8648-A2F2-FB6852CA9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AFB6A-911E-9549-A200-E330D399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BCF1D-4437-E44A-A850-E66609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B3028-0E92-5C4A-837C-EBEA4FC73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BC335-9ED9-FF4A-9206-95612E292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02499-BE4C-8E45-BAD8-16E628C5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51DD0-C96B-9D44-903D-443348EF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57B20-12C6-694D-9418-88466565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2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F57D7-B6D4-5E45-999B-A0BA359FA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274FB-4B31-AC47-8357-292C62928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380DC-A2A7-FC4A-B9BF-DB856A26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B11B8-98DD-094B-A11F-CB8CDCC43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AC450-1C09-2B43-990A-7C54E059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3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C66F5-A027-614D-A4F3-43FD483F7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41BB8-5958-274B-86BE-E57ECD87C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48AA-071E-8B4F-995B-A6FD6145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DA5B4-2EAE-B74B-BDA3-6810E435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EBBC3-EF8F-814A-8BC2-EF85C505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0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EF2FE-91A2-BC49-A32C-4046D0A64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95398-CBB1-0A4A-BF26-7E5E50120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FF510-AF7D-C242-93BA-E5208E7B6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8FDD1-E30D-0A4C-9B9C-DEA95D94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17D21-0024-0841-9ABB-06FEC5918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6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549E7-8018-EC4D-AEAB-5B64EDCF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54F81-158E-E24B-8EBB-62DF6D438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38EE-6963-8044-930A-EBA97F189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F219F-92DF-B747-9CB1-751FB57C9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4E386-0018-4B41-9EC4-F11750E8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F26BE-C2C5-C840-9620-84FCAB03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2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EF489-C598-774D-A581-DD67BB5F7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9BF28-CEBD-B54E-B063-F6A34EA1A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77D88-4192-5344-935D-7B51832B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0859EC-C1A9-0343-8907-ED79ECE42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411CDA-947D-4A4E-AA50-FFC244B5D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C98847-DF56-F64F-AB99-49A8165C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24F8AA-2B31-BC45-B022-BFC24BFCA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B292DD-A4F0-F846-8ABF-F36908E6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EBBC9-F798-8543-BCA8-7808FF38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8AD845-3FAA-F242-AA30-8FE901442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91CB2B-85AF-C54F-B3F1-14970C4D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2AE7E-20A7-4848-888E-C610C7B9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4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7A650B-93D4-E04E-AFEB-25032F93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AEFB3D-2F82-514D-BCE8-44EF6445B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D430F-1AC1-944A-A2BA-F30A64C0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7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17181-6F9C-2041-BB80-8B65646D2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E4635-0E77-3142-B1DC-7B610A576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79597-EA28-BD44-B249-0133CD50C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037AC-811B-8A4C-AFFB-74C66681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C2BF6-EAD9-5F48-A9CD-4AC2E57B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17897-F0FF-B74B-839F-5E462FDF7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6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14144-777A-7946-9471-27E325B75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6D6506-44AB-984D-A761-EA66A5225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965E6-7B1D-954B-9E6C-6EE176984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BE4F1-63CB-6544-9B5A-C3061B1F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888AE-5C91-0F44-B912-69E82B0F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B0655-941C-3E4E-A621-08DB08C0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5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8352E5-A070-0F49-91FA-A0F564202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5F0C0-5FF2-DC42-8DF4-70C4601A5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3DACE-E553-9D41-BB97-046882FBC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0BAF-A3D2-5E48-BBAB-AA86315E150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9EDF9-7821-FC47-80CB-7681AC39F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F9882-C394-8242-AC7C-0F254FCD6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1333B-4A7C-0145-8DF3-D4B11A9D5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4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5406796C-21A0-0649-81EF-6B254CF9A520}"/>
              </a:ext>
            </a:extLst>
          </p:cNvPr>
          <p:cNvSpPr/>
          <p:nvPr/>
        </p:nvSpPr>
        <p:spPr>
          <a:xfrm>
            <a:off x="773155" y="1544980"/>
            <a:ext cx="10723824" cy="6658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1B86589-CCDD-694E-BFF3-E32212BEEC3C}"/>
              </a:ext>
            </a:extLst>
          </p:cNvPr>
          <p:cNvSpPr txBox="1">
            <a:spLocks/>
          </p:cNvSpPr>
          <p:nvPr/>
        </p:nvSpPr>
        <p:spPr>
          <a:xfrm>
            <a:off x="4631583" y="1486605"/>
            <a:ext cx="1402503" cy="743868"/>
          </a:xfrm>
          <a:prstGeom prst="rect">
            <a:avLst/>
          </a:prstGeom>
          <a:ln w="63500">
            <a:solidFill>
              <a:srgbClr val="FFC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FFC000"/>
                </a:solidFill>
              </a:rPr>
              <a:t>Alcohols</a:t>
            </a:r>
          </a:p>
          <a:p>
            <a:pPr algn="ctr"/>
            <a:r>
              <a:rPr lang="en-US" sz="2000" dirty="0">
                <a:solidFill>
                  <a:srgbClr val="FFC000"/>
                </a:solidFill>
              </a:rPr>
              <a:t>C-OH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67486AE-348C-B24A-82C9-D3181B58CA7A}"/>
              </a:ext>
            </a:extLst>
          </p:cNvPr>
          <p:cNvSpPr txBox="1">
            <a:spLocks/>
          </p:cNvSpPr>
          <p:nvPr/>
        </p:nvSpPr>
        <p:spPr>
          <a:xfrm>
            <a:off x="3970567" y="3492547"/>
            <a:ext cx="1372661" cy="771892"/>
          </a:xfrm>
          <a:prstGeom prst="rect">
            <a:avLst/>
          </a:prstGeom>
          <a:ln w="6350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Aldehydes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CHO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7D7B1D3-58BD-C848-A021-29E55B21CCBE}"/>
              </a:ext>
            </a:extLst>
          </p:cNvPr>
          <p:cNvSpPr txBox="1">
            <a:spLocks/>
          </p:cNvSpPr>
          <p:nvPr/>
        </p:nvSpPr>
        <p:spPr>
          <a:xfrm>
            <a:off x="6406897" y="3643739"/>
            <a:ext cx="1169152" cy="1026572"/>
          </a:xfrm>
          <a:prstGeom prst="rect">
            <a:avLst/>
          </a:prstGeom>
          <a:ln w="63500">
            <a:solidFill>
              <a:srgbClr val="92D05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rgbClr val="92D050"/>
                </a:solidFill>
              </a:rPr>
              <a:t>Carboxylic </a:t>
            </a:r>
          </a:p>
          <a:p>
            <a:pPr algn="ctr"/>
            <a:r>
              <a:rPr lang="en-US" sz="1800" dirty="0">
                <a:solidFill>
                  <a:srgbClr val="92D050"/>
                </a:solidFill>
              </a:rPr>
              <a:t>acids</a:t>
            </a:r>
          </a:p>
          <a:p>
            <a:pPr algn="ctr"/>
            <a:r>
              <a:rPr lang="en-US" sz="1800" dirty="0">
                <a:solidFill>
                  <a:srgbClr val="92D050"/>
                </a:solidFill>
              </a:rPr>
              <a:t>COOH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D1D81A4-58E2-7644-A625-2BAA7EDAA7AD}"/>
              </a:ext>
            </a:extLst>
          </p:cNvPr>
          <p:cNvSpPr txBox="1">
            <a:spLocks/>
          </p:cNvSpPr>
          <p:nvPr/>
        </p:nvSpPr>
        <p:spPr>
          <a:xfrm>
            <a:off x="8283315" y="1460890"/>
            <a:ext cx="1285005" cy="656499"/>
          </a:xfrm>
          <a:prstGeom prst="rect">
            <a:avLst/>
          </a:prstGeom>
          <a:ln w="6350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2238" algn="l"/>
              </a:tabLst>
            </a:pPr>
            <a:r>
              <a:rPr lang="en-US" sz="2000" dirty="0">
                <a:solidFill>
                  <a:srgbClr val="FF0000"/>
                </a:solidFill>
              </a:rPr>
              <a:t>Ketones</a:t>
            </a:r>
          </a:p>
          <a:p>
            <a:pPr algn="ctr">
              <a:tabLst>
                <a:tab pos="122238" algn="l"/>
              </a:tabLst>
            </a:pPr>
            <a:r>
              <a:rPr lang="en-US" sz="2000" dirty="0">
                <a:solidFill>
                  <a:srgbClr val="FF0000"/>
                </a:solidFill>
              </a:rPr>
              <a:t>RCOR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93C6B5B-561F-664C-A3A1-6F7AA9A13040}"/>
              </a:ext>
            </a:extLst>
          </p:cNvPr>
          <p:cNvCxnSpPr>
            <a:cxnSpLocks/>
          </p:cNvCxnSpPr>
          <p:nvPr/>
        </p:nvCxnSpPr>
        <p:spPr>
          <a:xfrm>
            <a:off x="5373955" y="4106120"/>
            <a:ext cx="996365" cy="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15ED14-8263-F549-BC2D-1B1C7AB6022A}"/>
              </a:ext>
            </a:extLst>
          </p:cNvPr>
          <p:cNvCxnSpPr>
            <a:cxnSpLocks/>
          </p:cNvCxnSpPr>
          <p:nvPr/>
        </p:nvCxnSpPr>
        <p:spPr>
          <a:xfrm>
            <a:off x="5110132" y="2331467"/>
            <a:ext cx="0" cy="1095952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FC1EBE3D-575C-9E47-AC24-ED5B03C307D9}"/>
              </a:ext>
            </a:extLst>
          </p:cNvPr>
          <p:cNvSpPr txBox="1">
            <a:spLocks/>
          </p:cNvSpPr>
          <p:nvPr/>
        </p:nvSpPr>
        <p:spPr>
          <a:xfrm>
            <a:off x="404161" y="3865278"/>
            <a:ext cx="3055918" cy="742433"/>
          </a:xfrm>
          <a:prstGeom prst="rect">
            <a:avLst/>
          </a:prstGeom>
          <a:ln w="63500">
            <a:solidFill>
              <a:srgbClr val="F748F8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F748F8"/>
                </a:solidFill>
              </a:rPr>
              <a:t>Haloalkanes</a:t>
            </a:r>
          </a:p>
          <a:p>
            <a:pPr algn="ctr"/>
            <a:r>
              <a:rPr lang="en-US" sz="2000" dirty="0">
                <a:solidFill>
                  <a:srgbClr val="F748F8"/>
                </a:solidFill>
              </a:rPr>
              <a:t>C-X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E5A1118-DC96-FC40-A67A-2D721AE77270}"/>
              </a:ext>
            </a:extLst>
          </p:cNvPr>
          <p:cNvSpPr txBox="1">
            <a:spLocks/>
          </p:cNvSpPr>
          <p:nvPr/>
        </p:nvSpPr>
        <p:spPr>
          <a:xfrm>
            <a:off x="527744" y="2276603"/>
            <a:ext cx="1126308" cy="538284"/>
          </a:xfrm>
          <a:prstGeom prst="rect">
            <a:avLst/>
          </a:prstGeom>
          <a:ln w="63500">
            <a:solidFill>
              <a:srgbClr val="FFFF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FFFF00"/>
                </a:solidFill>
              </a:rPr>
              <a:t>Alkanes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BBA81C8-EDA5-264D-8431-B320ED617802}"/>
              </a:ext>
            </a:extLst>
          </p:cNvPr>
          <p:cNvSpPr txBox="1">
            <a:spLocks/>
          </p:cNvSpPr>
          <p:nvPr/>
        </p:nvSpPr>
        <p:spPr>
          <a:xfrm>
            <a:off x="2168177" y="533881"/>
            <a:ext cx="1291902" cy="572819"/>
          </a:xfrm>
          <a:prstGeom prst="rect">
            <a:avLst/>
          </a:prstGeom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B0F0"/>
                </a:solidFill>
              </a:rPr>
              <a:t>Alkenes</a:t>
            </a:r>
          </a:p>
          <a:p>
            <a:pPr algn="ctr"/>
            <a:r>
              <a:rPr lang="en-US" sz="2000" dirty="0">
                <a:solidFill>
                  <a:srgbClr val="00B0F0"/>
                </a:solidFill>
              </a:rPr>
              <a:t>C=C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18B1D4F-81AC-E941-AEC8-9EB37F3C6076}"/>
              </a:ext>
            </a:extLst>
          </p:cNvPr>
          <p:cNvCxnSpPr>
            <a:cxnSpLocks/>
          </p:cNvCxnSpPr>
          <p:nvPr/>
        </p:nvCxnSpPr>
        <p:spPr>
          <a:xfrm flipV="1">
            <a:off x="3277587" y="1480505"/>
            <a:ext cx="1408519" cy="610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AC8B178-0E3F-554D-ABBE-7A3DD2061548}"/>
              </a:ext>
            </a:extLst>
          </p:cNvPr>
          <p:cNvCxnSpPr>
            <a:cxnSpLocks/>
          </p:cNvCxnSpPr>
          <p:nvPr/>
        </p:nvCxnSpPr>
        <p:spPr>
          <a:xfrm>
            <a:off x="2392683" y="1102759"/>
            <a:ext cx="27596" cy="2738611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8BD6E0D-F2AC-6041-BE2F-C9EAFFA88B6A}"/>
              </a:ext>
            </a:extLst>
          </p:cNvPr>
          <p:cNvCxnSpPr>
            <a:cxnSpLocks/>
          </p:cNvCxnSpPr>
          <p:nvPr/>
        </p:nvCxnSpPr>
        <p:spPr>
          <a:xfrm>
            <a:off x="1178755" y="717336"/>
            <a:ext cx="1" cy="1490363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E697D7-7143-B048-BEF0-15D96A16F60C}"/>
              </a:ext>
            </a:extLst>
          </p:cNvPr>
          <p:cNvCxnSpPr>
            <a:cxnSpLocks/>
          </p:cNvCxnSpPr>
          <p:nvPr/>
        </p:nvCxnSpPr>
        <p:spPr>
          <a:xfrm>
            <a:off x="1187352" y="2814887"/>
            <a:ext cx="0" cy="1002576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9B18877-76C0-6C43-9C4A-B056ADE72F17}"/>
              </a:ext>
            </a:extLst>
          </p:cNvPr>
          <p:cNvCxnSpPr>
            <a:cxnSpLocks/>
          </p:cNvCxnSpPr>
          <p:nvPr/>
        </p:nvCxnSpPr>
        <p:spPr>
          <a:xfrm flipH="1" flipV="1">
            <a:off x="3470566" y="707012"/>
            <a:ext cx="1572908" cy="5402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49B3507-D688-1544-B6AB-387FBABD92CB}"/>
              </a:ext>
            </a:extLst>
          </p:cNvPr>
          <p:cNvSpPr txBox="1"/>
          <p:nvPr/>
        </p:nvSpPr>
        <p:spPr>
          <a:xfrm>
            <a:off x="3893447" y="573431"/>
            <a:ext cx="904312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Steam, Acid catalyst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3681D4-3D3A-664E-B523-285DD123DAF5}"/>
              </a:ext>
            </a:extLst>
          </p:cNvPr>
          <p:cNvSpPr txBox="1"/>
          <p:nvPr/>
        </p:nvSpPr>
        <p:spPr>
          <a:xfrm>
            <a:off x="3451782" y="1318626"/>
            <a:ext cx="926594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Heat, Acid catalyst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3F19F6-C47A-BA44-B44E-259DEB85A06F}"/>
              </a:ext>
            </a:extLst>
          </p:cNvPr>
          <p:cNvSpPr txBox="1"/>
          <p:nvPr/>
        </p:nvSpPr>
        <p:spPr>
          <a:xfrm>
            <a:off x="838729" y="1425753"/>
            <a:ext cx="890542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, Ni catalyst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9AB44B-F102-CD4F-B3E6-398A7AE93613}"/>
              </a:ext>
            </a:extLst>
          </p:cNvPr>
          <p:cNvSpPr txBox="1"/>
          <p:nvPr/>
        </p:nvSpPr>
        <p:spPr>
          <a:xfrm>
            <a:off x="791577" y="3227157"/>
            <a:ext cx="885274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X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, UV light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7372B4C-669B-F24E-9B94-161F337522A8}"/>
              </a:ext>
            </a:extLst>
          </p:cNvPr>
          <p:cNvSpPr txBox="1"/>
          <p:nvPr/>
        </p:nvSpPr>
        <p:spPr>
          <a:xfrm>
            <a:off x="4730325" y="2573881"/>
            <a:ext cx="731701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K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Cr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O</a:t>
            </a:r>
            <a:r>
              <a:rPr lang="en-US" sz="1100" baseline="-25000" dirty="0">
                <a:solidFill>
                  <a:schemeClr val="bg1"/>
                </a:solidFill>
              </a:rPr>
              <a:t>7</a:t>
            </a:r>
            <a:r>
              <a:rPr lang="en-US" sz="1100" dirty="0">
                <a:solidFill>
                  <a:schemeClr val="bg1"/>
                </a:solidFill>
              </a:rPr>
              <a:t>/H</a:t>
            </a:r>
            <a:r>
              <a:rPr lang="en-US" sz="1100" baseline="30000" dirty="0">
                <a:solidFill>
                  <a:schemeClr val="bg1"/>
                </a:solidFill>
              </a:rPr>
              <a:t>+ </a:t>
            </a:r>
            <a:r>
              <a:rPr lang="en-US" sz="1100" dirty="0">
                <a:solidFill>
                  <a:schemeClr val="bg1"/>
                </a:solidFill>
              </a:rPr>
              <a:t>Distil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04F11A-E3E0-8D4D-BB54-735453780875}"/>
              </a:ext>
            </a:extLst>
          </p:cNvPr>
          <p:cNvSpPr txBox="1"/>
          <p:nvPr/>
        </p:nvSpPr>
        <p:spPr>
          <a:xfrm>
            <a:off x="5408378" y="3567822"/>
            <a:ext cx="868297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Refux</a:t>
            </a:r>
            <a:endParaRPr lang="en-US" sz="1100" dirty="0">
              <a:solidFill>
                <a:schemeClr val="bg1"/>
              </a:solidFill>
            </a:endParaRPr>
          </a:p>
          <a:p>
            <a:r>
              <a:rPr lang="en-US" sz="1100" dirty="0">
                <a:solidFill>
                  <a:schemeClr val="bg1"/>
                </a:solidFill>
              </a:rPr>
              <a:t>K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Cr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O</a:t>
            </a:r>
            <a:r>
              <a:rPr lang="en-US" sz="1100" baseline="-25000" dirty="0">
                <a:solidFill>
                  <a:schemeClr val="bg1"/>
                </a:solidFill>
              </a:rPr>
              <a:t>7</a:t>
            </a:r>
            <a:r>
              <a:rPr lang="en-US" sz="1100" dirty="0">
                <a:solidFill>
                  <a:schemeClr val="bg1"/>
                </a:solidFill>
              </a:rPr>
              <a:t>/H</a:t>
            </a:r>
            <a:r>
              <a:rPr lang="en-US" sz="1100" baseline="30000" dirty="0">
                <a:solidFill>
                  <a:schemeClr val="bg1"/>
                </a:solidFill>
              </a:rPr>
              <a:t>+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72454E4-75EE-4244-83E2-02AD8F77307B}"/>
              </a:ext>
            </a:extLst>
          </p:cNvPr>
          <p:cNvCxnSpPr>
            <a:cxnSpLocks/>
          </p:cNvCxnSpPr>
          <p:nvPr/>
        </p:nvCxnSpPr>
        <p:spPr>
          <a:xfrm>
            <a:off x="5741861" y="2234928"/>
            <a:ext cx="986773" cy="1370437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3C07BE11-4E32-4E46-AA6F-A943AE2E8A7D}"/>
              </a:ext>
            </a:extLst>
          </p:cNvPr>
          <p:cNvSpPr txBox="1"/>
          <p:nvPr/>
        </p:nvSpPr>
        <p:spPr>
          <a:xfrm>
            <a:off x="5599892" y="2743885"/>
            <a:ext cx="946063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K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Cr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O</a:t>
            </a:r>
            <a:r>
              <a:rPr lang="en-US" sz="1100" baseline="-25000" dirty="0">
                <a:solidFill>
                  <a:schemeClr val="bg1"/>
                </a:solidFill>
              </a:rPr>
              <a:t>7</a:t>
            </a:r>
            <a:r>
              <a:rPr lang="en-US" sz="1100" dirty="0">
                <a:solidFill>
                  <a:schemeClr val="bg1"/>
                </a:solidFill>
              </a:rPr>
              <a:t>/H</a:t>
            </a:r>
            <a:r>
              <a:rPr lang="en-US" sz="1100" baseline="30000" dirty="0">
                <a:solidFill>
                  <a:schemeClr val="bg1"/>
                </a:solidFill>
              </a:rPr>
              <a:t>+ </a:t>
            </a:r>
          </a:p>
          <a:p>
            <a:r>
              <a:rPr lang="en-US" sz="1100" dirty="0">
                <a:solidFill>
                  <a:schemeClr val="bg1"/>
                </a:solidFill>
              </a:rPr>
              <a:t>reflux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68A4C53-3C7C-254B-BAC4-571158A20E71}"/>
              </a:ext>
            </a:extLst>
          </p:cNvPr>
          <p:cNvCxnSpPr>
            <a:cxnSpLocks/>
          </p:cNvCxnSpPr>
          <p:nvPr/>
        </p:nvCxnSpPr>
        <p:spPr>
          <a:xfrm>
            <a:off x="2945190" y="1865948"/>
            <a:ext cx="20722" cy="1917317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BF53A62-197D-294A-8524-F4FA00367385}"/>
              </a:ext>
            </a:extLst>
          </p:cNvPr>
          <p:cNvCxnSpPr>
            <a:cxnSpLocks/>
          </p:cNvCxnSpPr>
          <p:nvPr/>
        </p:nvCxnSpPr>
        <p:spPr>
          <a:xfrm flipV="1">
            <a:off x="3306974" y="2104717"/>
            <a:ext cx="1398801" cy="34087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80F3DFF-3830-B846-B464-814CAD65C525}"/>
              </a:ext>
            </a:extLst>
          </p:cNvPr>
          <p:cNvSpPr txBox="1"/>
          <p:nvPr/>
        </p:nvSpPr>
        <p:spPr>
          <a:xfrm>
            <a:off x="2619219" y="2809664"/>
            <a:ext cx="546840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NaX</a:t>
            </a:r>
            <a:r>
              <a:rPr lang="en-US" sz="1100" dirty="0">
                <a:solidFill>
                  <a:schemeClr val="bg1"/>
                </a:solidFill>
              </a:rPr>
              <a:t>, H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SO</a:t>
            </a:r>
            <a:r>
              <a:rPr lang="en-US" sz="1100" baseline="-25000" dirty="0">
                <a:solidFill>
                  <a:schemeClr val="bg1"/>
                </a:solidFill>
              </a:rPr>
              <a:t>4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50F39F-3919-DA40-AC3C-B3276BA8B2B7}"/>
              </a:ext>
            </a:extLst>
          </p:cNvPr>
          <p:cNvSpPr txBox="1"/>
          <p:nvPr/>
        </p:nvSpPr>
        <p:spPr>
          <a:xfrm>
            <a:off x="1844468" y="1587844"/>
            <a:ext cx="1066971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X</a:t>
            </a:r>
            <a:r>
              <a:rPr lang="en-US" sz="1100" baseline="-25000" dirty="0">
                <a:solidFill>
                  <a:schemeClr val="bg1"/>
                </a:solidFill>
              </a:rPr>
              <a:t>2 </a:t>
            </a:r>
            <a:r>
              <a:rPr lang="en-US" sz="1100" dirty="0">
                <a:solidFill>
                  <a:schemeClr val="bg1"/>
                </a:solidFill>
              </a:rPr>
              <a:t>- dihaloalkanes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8B08890-587E-594D-B373-97CDAFD33652}"/>
              </a:ext>
            </a:extLst>
          </p:cNvPr>
          <p:cNvSpPr txBox="1"/>
          <p:nvPr/>
        </p:nvSpPr>
        <p:spPr>
          <a:xfrm>
            <a:off x="1878846" y="2330018"/>
            <a:ext cx="943004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HX- </a:t>
            </a:r>
          </a:p>
          <a:p>
            <a:r>
              <a:rPr lang="en-US" sz="1100" dirty="0">
                <a:solidFill>
                  <a:schemeClr val="bg1"/>
                </a:solidFill>
              </a:rPr>
              <a:t>haloalkanes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2DCA67-9894-BF42-9CFB-B33E4615AFB5}"/>
              </a:ext>
            </a:extLst>
          </p:cNvPr>
          <p:cNvCxnSpPr>
            <a:cxnSpLocks/>
          </p:cNvCxnSpPr>
          <p:nvPr/>
        </p:nvCxnSpPr>
        <p:spPr>
          <a:xfrm flipV="1">
            <a:off x="6019522" y="1645006"/>
            <a:ext cx="2263793" cy="9157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>
            <a:extLst>
              <a:ext uri="{FF2B5EF4-FFF2-40B4-BE49-F238E27FC236}">
                <a16:creationId xmlns:a16="http://schemas.microsoft.com/office/drawing/2014/main" id="{B0AD3BF3-90AF-2942-9C36-8EB05BEB6131}"/>
              </a:ext>
            </a:extLst>
          </p:cNvPr>
          <p:cNvSpPr txBox="1">
            <a:spLocks/>
          </p:cNvSpPr>
          <p:nvPr/>
        </p:nvSpPr>
        <p:spPr>
          <a:xfrm>
            <a:off x="3673171" y="5039059"/>
            <a:ext cx="1528747" cy="555650"/>
          </a:xfrm>
          <a:prstGeom prst="rect">
            <a:avLst/>
          </a:prstGeom>
          <a:ln w="63500">
            <a:solidFill>
              <a:srgbClr val="8882C5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 err="1">
                <a:solidFill>
                  <a:srgbClr val="8882C5"/>
                </a:solidFill>
              </a:rPr>
              <a:t>Hydroxynitriles</a:t>
            </a:r>
            <a:endParaRPr lang="en-US" sz="1800" dirty="0">
              <a:solidFill>
                <a:srgbClr val="8882C5"/>
              </a:solidFill>
            </a:endParaRPr>
          </a:p>
          <a:p>
            <a:pPr algn="ctr"/>
            <a:r>
              <a:rPr lang="en-US" sz="1800" dirty="0">
                <a:solidFill>
                  <a:srgbClr val="8882C5"/>
                </a:solidFill>
              </a:rPr>
              <a:t>-C(OH)CN</a:t>
            </a:r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1A4C8696-8332-3145-A9EA-796E7173CCA1}"/>
              </a:ext>
            </a:extLst>
          </p:cNvPr>
          <p:cNvSpPr txBox="1">
            <a:spLocks/>
          </p:cNvSpPr>
          <p:nvPr/>
        </p:nvSpPr>
        <p:spPr>
          <a:xfrm>
            <a:off x="9826632" y="2330435"/>
            <a:ext cx="1580585" cy="817124"/>
          </a:xfrm>
          <a:prstGeom prst="rect">
            <a:avLst/>
          </a:prstGeom>
          <a:ln w="63500">
            <a:solidFill>
              <a:schemeClr val="accent4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4"/>
                </a:solidFill>
              </a:rPr>
              <a:t>Esters</a:t>
            </a:r>
          </a:p>
          <a:p>
            <a:pPr algn="ctr"/>
            <a:r>
              <a:rPr lang="en-US" sz="1800" dirty="0">
                <a:solidFill>
                  <a:schemeClr val="accent4"/>
                </a:solidFill>
              </a:rPr>
              <a:t>R-COOR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4E1F14D8-53CE-834F-A37F-E543259EC211}"/>
              </a:ext>
            </a:extLst>
          </p:cNvPr>
          <p:cNvSpPr txBox="1">
            <a:spLocks/>
          </p:cNvSpPr>
          <p:nvPr/>
        </p:nvSpPr>
        <p:spPr>
          <a:xfrm>
            <a:off x="8449970" y="3812235"/>
            <a:ext cx="1337484" cy="638695"/>
          </a:xfrm>
          <a:prstGeom prst="rect">
            <a:avLst/>
          </a:prstGeom>
          <a:ln w="762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bg2"/>
                </a:solidFill>
              </a:rPr>
              <a:t>Acyl Halides</a:t>
            </a:r>
          </a:p>
          <a:p>
            <a:pPr algn="ctr"/>
            <a:r>
              <a:rPr lang="en-US" sz="1800" dirty="0">
                <a:solidFill>
                  <a:schemeClr val="bg2"/>
                </a:solidFill>
              </a:rPr>
              <a:t>R-COX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5212C7E1-82E0-524A-933D-C0B71712A180}"/>
              </a:ext>
            </a:extLst>
          </p:cNvPr>
          <p:cNvSpPr txBox="1">
            <a:spLocks/>
          </p:cNvSpPr>
          <p:nvPr/>
        </p:nvSpPr>
        <p:spPr>
          <a:xfrm>
            <a:off x="8661842" y="386151"/>
            <a:ext cx="1820832" cy="692059"/>
          </a:xfrm>
          <a:prstGeom prst="rect">
            <a:avLst/>
          </a:prstGeom>
          <a:ln w="63500">
            <a:solidFill>
              <a:srgbClr val="7DBFB8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rgbClr val="7DBFB8"/>
                </a:solidFill>
              </a:rPr>
              <a:t>Acid anhydrides</a:t>
            </a:r>
          </a:p>
          <a:p>
            <a:pPr algn="ctr"/>
            <a:r>
              <a:rPr lang="en-US" sz="1800" dirty="0">
                <a:solidFill>
                  <a:srgbClr val="7DBFB8"/>
                </a:solidFill>
              </a:rPr>
              <a:t>R-COOCO-R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321EAE5D-B80F-FD4B-936C-A0F400A83490}"/>
              </a:ext>
            </a:extLst>
          </p:cNvPr>
          <p:cNvSpPr txBox="1">
            <a:spLocks/>
          </p:cNvSpPr>
          <p:nvPr/>
        </p:nvSpPr>
        <p:spPr>
          <a:xfrm>
            <a:off x="478539" y="5637384"/>
            <a:ext cx="1337484" cy="752916"/>
          </a:xfrm>
          <a:prstGeom prst="rect">
            <a:avLst/>
          </a:prstGeom>
          <a:ln w="76200">
            <a:solidFill>
              <a:srgbClr val="F6DCF8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rgbClr val="F6DCF8"/>
                </a:solidFill>
              </a:rPr>
              <a:t>Amines</a:t>
            </a:r>
          </a:p>
          <a:p>
            <a:pPr algn="ctr"/>
            <a:r>
              <a:rPr lang="en-US" sz="1800" dirty="0">
                <a:solidFill>
                  <a:srgbClr val="F6DCF8"/>
                </a:solidFill>
              </a:rPr>
              <a:t>R-NH</a:t>
            </a:r>
            <a:r>
              <a:rPr lang="en-US" sz="1800" baseline="-25000" dirty="0">
                <a:solidFill>
                  <a:srgbClr val="F6DCF8"/>
                </a:solidFill>
              </a:rPr>
              <a:t>2</a:t>
            </a:r>
            <a:endParaRPr lang="en-US" sz="1800" dirty="0">
              <a:solidFill>
                <a:srgbClr val="F6DCF8"/>
              </a:solidFill>
            </a:endParaRP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69A594C7-C2AD-1A4B-B0EA-84BE567F3113}"/>
              </a:ext>
            </a:extLst>
          </p:cNvPr>
          <p:cNvSpPr txBox="1">
            <a:spLocks/>
          </p:cNvSpPr>
          <p:nvPr/>
        </p:nvSpPr>
        <p:spPr>
          <a:xfrm>
            <a:off x="10661374" y="3842743"/>
            <a:ext cx="1237767" cy="622345"/>
          </a:xfrm>
          <a:prstGeom prst="rect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Amides</a:t>
            </a:r>
          </a:p>
          <a:p>
            <a:pPr algn="ctr"/>
            <a:r>
              <a:rPr lang="en-US" sz="1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R-CONH</a:t>
            </a:r>
            <a:r>
              <a:rPr lang="en-US" sz="1800" baseline="-25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2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A8AB40BB-45A7-6241-A3F6-686B201F61BD}"/>
              </a:ext>
            </a:extLst>
          </p:cNvPr>
          <p:cNvSpPr txBox="1">
            <a:spLocks/>
          </p:cNvSpPr>
          <p:nvPr/>
        </p:nvSpPr>
        <p:spPr>
          <a:xfrm>
            <a:off x="6805247" y="5785134"/>
            <a:ext cx="1777376" cy="630535"/>
          </a:xfrm>
          <a:prstGeom prst="rect">
            <a:avLst/>
          </a:prstGeom>
          <a:ln w="63500"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rgbClr val="FF6735"/>
                </a:solidFill>
              </a:rPr>
              <a:t>Nitriles</a:t>
            </a:r>
          </a:p>
          <a:p>
            <a:pPr algn="ctr"/>
            <a:r>
              <a:rPr lang="en-US" sz="1800" dirty="0">
                <a:solidFill>
                  <a:srgbClr val="FF6735"/>
                </a:solidFill>
              </a:rPr>
              <a:t>-C-CN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4A7CF76-8F0B-1743-B35E-D8004CAA8305}"/>
              </a:ext>
            </a:extLst>
          </p:cNvPr>
          <p:cNvCxnSpPr>
            <a:cxnSpLocks/>
          </p:cNvCxnSpPr>
          <p:nvPr/>
        </p:nvCxnSpPr>
        <p:spPr>
          <a:xfrm>
            <a:off x="7372014" y="2597783"/>
            <a:ext cx="2441444" cy="9045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48CD00E-0E97-8A4D-B146-E9AC36B8CAA5}"/>
              </a:ext>
            </a:extLst>
          </p:cNvPr>
          <p:cNvCxnSpPr>
            <a:cxnSpLocks/>
          </p:cNvCxnSpPr>
          <p:nvPr/>
        </p:nvCxnSpPr>
        <p:spPr>
          <a:xfrm>
            <a:off x="7600139" y="3878493"/>
            <a:ext cx="837345" cy="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1A2471B-4D84-2146-9A3E-25D8638D33AD}"/>
              </a:ext>
            </a:extLst>
          </p:cNvPr>
          <p:cNvSpPr txBox="1"/>
          <p:nvPr/>
        </p:nvSpPr>
        <p:spPr>
          <a:xfrm>
            <a:off x="7773313" y="3535394"/>
            <a:ext cx="507477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SOCl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D7241B8-ACD8-A24D-85B8-82E4735DE473}"/>
              </a:ext>
            </a:extLst>
          </p:cNvPr>
          <p:cNvCxnSpPr>
            <a:cxnSpLocks/>
          </p:cNvCxnSpPr>
          <p:nvPr/>
        </p:nvCxnSpPr>
        <p:spPr>
          <a:xfrm flipH="1">
            <a:off x="7600139" y="4220012"/>
            <a:ext cx="799892" cy="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63BADBE-6D66-4B45-ACFC-DC727B48EC6E}"/>
              </a:ext>
            </a:extLst>
          </p:cNvPr>
          <p:cNvSpPr txBox="1"/>
          <p:nvPr/>
        </p:nvSpPr>
        <p:spPr>
          <a:xfrm>
            <a:off x="7767367" y="4263644"/>
            <a:ext cx="507477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O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15A4563-F159-A743-B654-A44A35B2418A}"/>
              </a:ext>
            </a:extLst>
          </p:cNvPr>
          <p:cNvCxnSpPr>
            <a:cxnSpLocks/>
          </p:cNvCxnSpPr>
          <p:nvPr/>
        </p:nvCxnSpPr>
        <p:spPr>
          <a:xfrm flipV="1">
            <a:off x="9034791" y="3043357"/>
            <a:ext cx="788592" cy="4801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51B8863-912A-0849-B743-6EEC097A9297}"/>
              </a:ext>
            </a:extLst>
          </p:cNvPr>
          <p:cNvCxnSpPr>
            <a:cxnSpLocks/>
            <a:endCxn id="61" idx="1"/>
          </p:cNvCxnSpPr>
          <p:nvPr/>
        </p:nvCxnSpPr>
        <p:spPr>
          <a:xfrm flipV="1">
            <a:off x="9813458" y="4153916"/>
            <a:ext cx="847916" cy="7314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900828D-2FCD-7F4F-94F3-5C1D033DC0E9}"/>
              </a:ext>
            </a:extLst>
          </p:cNvPr>
          <p:cNvSpPr txBox="1"/>
          <p:nvPr/>
        </p:nvSpPr>
        <p:spPr>
          <a:xfrm>
            <a:off x="9888915" y="4274263"/>
            <a:ext cx="670997" cy="30777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NH</a:t>
            </a:r>
            <a:r>
              <a:rPr lang="en-US" sz="1400" baseline="-25000" dirty="0">
                <a:solidFill>
                  <a:schemeClr val="bg1"/>
                </a:solidFill>
              </a:rPr>
              <a:t>3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6C6F114-9549-9248-B3B2-619DBDA84B0F}"/>
              </a:ext>
            </a:extLst>
          </p:cNvPr>
          <p:cNvCxnSpPr>
            <a:cxnSpLocks/>
          </p:cNvCxnSpPr>
          <p:nvPr/>
        </p:nvCxnSpPr>
        <p:spPr>
          <a:xfrm>
            <a:off x="897636" y="4721450"/>
            <a:ext cx="0" cy="915934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370C66B7-81EB-E846-AD7A-CE709023C1C0}"/>
              </a:ext>
            </a:extLst>
          </p:cNvPr>
          <p:cNvSpPr txBox="1"/>
          <p:nvPr/>
        </p:nvSpPr>
        <p:spPr>
          <a:xfrm>
            <a:off x="451996" y="4904702"/>
            <a:ext cx="1282743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Excess NH</a:t>
            </a:r>
            <a:r>
              <a:rPr lang="en-US" sz="1100" baseline="-25000" dirty="0">
                <a:solidFill>
                  <a:schemeClr val="bg1"/>
                </a:solidFill>
              </a:rPr>
              <a:t>3</a:t>
            </a:r>
            <a:r>
              <a:rPr lang="en-US" sz="1100" dirty="0">
                <a:solidFill>
                  <a:schemeClr val="bg1"/>
                </a:solidFill>
              </a:rPr>
              <a:t>, sealed tube, ethanol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562E941-0E01-444D-A186-F6AAF68FADD8}"/>
              </a:ext>
            </a:extLst>
          </p:cNvPr>
          <p:cNvCxnSpPr>
            <a:cxnSpLocks/>
          </p:cNvCxnSpPr>
          <p:nvPr/>
        </p:nvCxnSpPr>
        <p:spPr>
          <a:xfrm>
            <a:off x="2577854" y="5952802"/>
            <a:ext cx="4227393" cy="28015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142EC68-5AB2-C545-837E-9F733342C311}"/>
              </a:ext>
            </a:extLst>
          </p:cNvPr>
          <p:cNvCxnSpPr>
            <a:cxnSpLocks/>
          </p:cNvCxnSpPr>
          <p:nvPr/>
        </p:nvCxnSpPr>
        <p:spPr>
          <a:xfrm flipV="1">
            <a:off x="7326046" y="4721450"/>
            <a:ext cx="8683" cy="1072047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825806A-8FCD-D54F-91D7-E5A0A6AAF3B6}"/>
              </a:ext>
            </a:extLst>
          </p:cNvPr>
          <p:cNvCxnSpPr>
            <a:cxnSpLocks/>
          </p:cNvCxnSpPr>
          <p:nvPr/>
        </p:nvCxnSpPr>
        <p:spPr>
          <a:xfrm flipH="1" flipV="1">
            <a:off x="1789605" y="6269175"/>
            <a:ext cx="5015642" cy="49346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69CB4352-36D9-8947-8A77-6BAFA3997058}"/>
              </a:ext>
            </a:extLst>
          </p:cNvPr>
          <p:cNvSpPr txBox="1"/>
          <p:nvPr/>
        </p:nvSpPr>
        <p:spPr>
          <a:xfrm>
            <a:off x="7096353" y="5134004"/>
            <a:ext cx="552015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HCl</a:t>
            </a:r>
            <a:r>
              <a:rPr lang="en-US" sz="1100" baseline="-25000" dirty="0">
                <a:solidFill>
                  <a:schemeClr val="bg1"/>
                </a:solidFill>
              </a:rPr>
              <a:t>(</a:t>
            </a:r>
            <a:r>
              <a:rPr lang="en-US" sz="1100" baseline="-25000" dirty="0" err="1">
                <a:solidFill>
                  <a:schemeClr val="bg1"/>
                </a:solidFill>
              </a:rPr>
              <a:t>aq</a:t>
            </a:r>
            <a:r>
              <a:rPr lang="en-US" sz="1100" baseline="-25000" dirty="0">
                <a:solidFill>
                  <a:schemeClr val="bg1"/>
                </a:solidFill>
              </a:rPr>
              <a:t>)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C35B135-7A41-4843-BCA7-9126EF6EF8DB}"/>
              </a:ext>
            </a:extLst>
          </p:cNvPr>
          <p:cNvSpPr txBox="1"/>
          <p:nvPr/>
        </p:nvSpPr>
        <p:spPr>
          <a:xfrm>
            <a:off x="3988575" y="6225266"/>
            <a:ext cx="552015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/Ni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BCCB235-79C5-4448-A4F6-B70B7E28092B}"/>
              </a:ext>
            </a:extLst>
          </p:cNvPr>
          <p:cNvCxnSpPr>
            <a:cxnSpLocks/>
          </p:cNvCxnSpPr>
          <p:nvPr/>
        </p:nvCxnSpPr>
        <p:spPr>
          <a:xfrm flipH="1">
            <a:off x="4538195" y="4328935"/>
            <a:ext cx="4484" cy="722856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3A1478A-3A79-4941-96C3-48D8326D7D91}"/>
              </a:ext>
            </a:extLst>
          </p:cNvPr>
          <p:cNvSpPr txBox="1"/>
          <p:nvPr/>
        </p:nvSpPr>
        <p:spPr>
          <a:xfrm>
            <a:off x="4233621" y="4487328"/>
            <a:ext cx="944308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NaCN</a:t>
            </a:r>
            <a:r>
              <a:rPr lang="en-US" sz="1100" dirty="0">
                <a:solidFill>
                  <a:schemeClr val="bg1"/>
                </a:solidFill>
              </a:rPr>
              <a:t>, H</a:t>
            </a:r>
            <a:r>
              <a:rPr lang="en-US" sz="1000" baseline="30000" dirty="0">
                <a:solidFill>
                  <a:schemeClr val="bg1"/>
                </a:solidFill>
              </a:rPr>
              <a:t>+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D60B6B3E-14F4-224E-A829-954E48906B4E}"/>
              </a:ext>
            </a:extLst>
          </p:cNvPr>
          <p:cNvCxnSpPr>
            <a:cxnSpLocks/>
          </p:cNvCxnSpPr>
          <p:nvPr/>
        </p:nvCxnSpPr>
        <p:spPr>
          <a:xfrm>
            <a:off x="10915764" y="989423"/>
            <a:ext cx="0" cy="129710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E0A9431-F8A5-DE48-80B7-1A370B3FF02A}"/>
              </a:ext>
            </a:extLst>
          </p:cNvPr>
          <p:cNvCxnSpPr>
            <a:cxnSpLocks/>
          </p:cNvCxnSpPr>
          <p:nvPr/>
        </p:nvCxnSpPr>
        <p:spPr>
          <a:xfrm flipH="1" flipV="1">
            <a:off x="5535936" y="955080"/>
            <a:ext cx="13505" cy="534965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F3184CF-A45E-2448-9201-DCF3DD1D4B39}"/>
              </a:ext>
            </a:extLst>
          </p:cNvPr>
          <p:cNvCxnSpPr>
            <a:cxnSpLocks/>
          </p:cNvCxnSpPr>
          <p:nvPr/>
        </p:nvCxnSpPr>
        <p:spPr>
          <a:xfrm>
            <a:off x="5535937" y="984239"/>
            <a:ext cx="5379827" cy="3005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718E6FDA-046C-3846-9C63-4122B7F33EDE}"/>
              </a:ext>
            </a:extLst>
          </p:cNvPr>
          <p:cNvCxnSpPr>
            <a:cxnSpLocks/>
          </p:cNvCxnSpPr>
          <p:nvPr/>
        </p:nvCxnSpPr>
        <p:spPr>
          <a:xfrm flipV="1">
            <a:off x="4725147" y="2244275"/>
            <a:ext cx="0" cy="1244249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BC34DDB-81CF-6242-B354-3BD96516F7BE}"/>
              </a:ext>
            </a:extLst>
          </p:cNvPr>
          <p:cNvCxnSpPr>
            <a:cxnSpLocks/>
          </p:cNvCxnSpPr>
          <p:nvPr/>
        </p:nvCxnSpPr>
        <p:spPr>
          <a:xfrm flipH="1" flipV="1">
            <a:off x="5979027" y="1911144"/>
            <a:ext cx="2264955" cy="1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D10DEB3C-7F79-B247-875F-678F8DC0B219}"/>
              </a:ext>
            </a:extLst>
          </p:cNvPr>
          <p:cNvSpPr txBox="1"/>
          <p:nvPr/>
        </p:nvSpPr>
        <p:spPr>
          <a:xfrm>
            <a:off x="6938104" y="1813393"/>
            <a:ext cx="799385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NaBH</a:t>
            </a:r>
            <a:r>
              <a:rPr lang="en-US" sz="1100" baseline="-25000" dirty="0">
                <a:solidFill>
                  <a:schemeClr val="bg1"/>
                </a:solidFill>
              </a:rPr>
              <a:t>4(</a:t>
            </a:r>
            <a:r>
              <a:rPr lang="en-US" sz="1100" baseline="-25000" dirty="0" err="1">
                <a:solidFill>
                  <a:schemeClr val="bg1"/>
                </a:solidFill>
              </a:rPr>
              <a:t>aq</a:t>
            </a:r>
            <a:r>
              <a:rPr lang="en-US" sz="1100" baseline="-25000" dirty="0">
                <a:solidFill>
                  <a:schemeClr val="bg1"/>
                </a:solidFill>
              </a:rPr>
              <a:t>)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1F24655-FBC6-C541-A968-A69273A70D49}"/>
              </a:ext>
            </a:extLst>
          </p:cNvPr>
          <p:cNvSpPr txBox="1"/>
          <p:nvPr/>
        </p:nvSpPr>
        <p:spPr>
          <a:xfrm>
            <a:off x="4199936" y="3028105"/>
            <a:ext cx="790794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NaBH</a:t>
            </a:r>
            <a:r>
              <a:rPr lang="en-US" sz="1100" baseline="-25000" dirty="0">
                <a:solidFill>
                  <a:schemeClr val="bg1"/>
                </a:solidFill>
              </a:rPr>
              <a:t>4(</a:t>
            </a:r>
            <a:r>
              <a:rPr lang="en-US" sz="1100" baseline="-25000" dirty="0" err="1">
                <a:solidFill>
                  <a:schemeClr val="bg1"/>
                </a:solidFill>
              </a:rPr>
              <a:t>aq</a:t>
            </a:r>
            <a:r>
              <a:rPr lang="en-US" sz="1100" baseline="-25000" dirty="0">
                <a:solidFill>
                  <a:schemeClr val="bg1"/>
                </a:solidFill>
              </a:rPr>
              <a:t>)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61861C1-B0D8-7C4B-BC49-4E0EA2D7733B}"/>
              </a:ext>
            </a:extLst>
          </p:cNvPr>
          <p:cNvCxnSpPr>
            <a:cxnSpLocks/>
          </p:cNvCxnSpPr>
          <p:nvPr/>
        </p:nvCxnSpPr>
        <p:spPr>
          <a:xfrm flipV="1">
            <a:off x="2609568" y="4607711"/>
            <a:ext cx="0" cy="1352717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A7DC9558-B3A0-3449-BA63-0A73B7EB8571}"/>
              </a:ext>
            </a:extLst>
          </p:cNvPr>
          <p:cNvSpPr txBox="1"/>
          <p:nvPr/>
        </p:nvSpPr>
        <p:spPr>
          <a:xfrm>
            <a:off x="2323089" y="5133403"/>
            <a:ext cx="650211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NaCN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8A5EFFF-7C59-6C41-A73D-6912F8C956DD}"/>
              </a:ext>
            </a:extLst>
          </p:cNvPr>
          <p:cNvSpPr txBox="1"/>
          <p:nvPr/>
        </p:nvSpPr>
        <p:spPr>
          <a:xfrm>
            <a:off x="6582505" y="1468818"/>
            <a:ext cx="1241340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K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Cr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O</a:t>
            </a:r>
            <a:r>
              <a:rPr lang="en-US" sz="1100" baseline="-25000" dirty="0">
                <a:solidFill>
                  <a:schemeClr val="bg1"/>
                </a:solidFill>
              </a:rPr>
              <a:t>7</a:t>
            </a:r>
            <a:r>
              <a:rPr lang="en-US" sz="1100" dirty="0">
                <a:solidFill>
                  <a:schemeClr val="bg1"/>
                </a:solidFill>
              </a:rPr>
              <a:t>/H</a:t>
            </a:r>
            <a:r>
              <a:rPr lang="en-US" sz="1100" baseline="30000" dirty="0">
                <a:solidFill>
                  <a:schemeClr val="bg1"/>
                </a:solidFill>
              </a:rPr>
              <a:t>+ ,</a:t>
            </a:r>
            <a:r>
              <a:rPr lang="en-US" sz="1100" dirty="0">
                <a:solidFill>
                  <a:schemeClr val="bg1"/>
                </a:solidFill>
              </a:rPr>
              <a:t>reflux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2135E75C-78B4-DC40-97D1-855C0E0489DB}"/>
              </a:ext>
            </a:extLst>
          </p:cNvPr>
          <p:cNvCxnSpPr>
            <a:cxnSpLocks/>
          </p:cNvCxnSpPr>
          <p:nvPr/>
        </p:nvCxnSpPr>
        <p:spPr>
          <a:xfrm flipH="1" flipV="1">
            <a:off x="6027684" y="2239239"/>
            <a:ext cx="1310112" cy="37680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934D2A5-2D6C-4945-BFED-CE8D5E7E2E18}"/>
              </a:ext>
            </a:extLst>
          </p:cNvPr>
          <p:cNvCxnSpPr>
            <a:cxnSpLocks/>
          </p:cNvCxnSpPr>
          <p:nvPr/>
        </p:nvCxnSpPr>
        <p:spPr>
          <a:xfrm flipV="1">
            <a:off x="7372014" y="2558405"/>
            <a:ext cx="0" cy="103764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F7FF63A8-2667-7945-A822-35B4125A55D4}"/>
              </a:ext>
            </a:extLst>
          </p:cNvPr>
          <p:cNvCxnSpPr>
            <a:cxnSpLocks/>
          </p:cNvCxnSpPr>
          <p:nvPr/>
        </p:nvCxnSpPr>
        <p:spPr>
          <a:xfrm>
            <a:off x="1178755" y="753912"/>
            <a:ext cx="989422" cy="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AFDAA6E5-E67B-0847-B1C0-A2A51AC3BA4F}"/>
              </a:ext>
            </a:extLst>
          </p:cNvPr>
          <p:cNvCxnSpPr>
            <a:cxnSpLocks/>
          </p:cNvCxnSpPr>
          <p:nvPr/>
        </p:nvCxnSpPr>
        <p:spPr>
          <a:xfrm flipH="1" flipV="1">
            <a:off x="5033329" y="727665"/>
            <a:ext cx="10145" cy="75018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A3DF1C8-BA33-284A-9662-5C17B89C1298}"/>
              </a:ext>
            </a:extLst>
          </p:cNvPr>
          <p:cNvCxnSpPr>
            <a:cxnSpLocks/>
          </p:cNvCxnSpPr>
          <p:nvPr/>
        </p:nvCxnSpPr>
        <p:spPr>
          <a:xfrm flipV="1">
            <a:off x="3299434" y="1207355"/>
            <a:ext cx="0" cy="32499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CB75463-C9BB-A844-BBDB-1E0E4C04B69D}"/>
              </a:ext>
            </a:extLst>
          </p:cNvPr>
          <p:cNvCxnSpPr>
            <a:cxnSpLocks/>
          </p:cNvCxnSpPr>
          <p:nvPr/>
        </p:nvCxnSpPr>
        <p:spPr>
          <a:xfrm flipV="1">
            <a:off x="3299434" y="2125313"/>
            <a:ext cx="0" cy="169860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55F61ED-4E19-2948-80F1-1EA7176DABAD}"/>
              </a:ext>
            </a:extLst>
          </p:cNvPr>
          <p:cNvSpPr txBox="1"/>
          <p:nvPr/>
        </p:nvSpPr>
        <p:spPr>
          <a:xfrm>
            <a:off x="3142528" y="2339296"/>
            <a:ext cx="571416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NaOH</a:t>
            </a:r>
          </a:p>
          <a:p>
            <a:r>
              <a:rPr lang="en-US" sz="1100" dirty="0">
                <a:solidFill>
                  <a:schemeClr val="bg1"/>
                </a:solidFill>
              </a:rPr>
              <a:t> Reflux</a:t>
            </a:r>
          </a:p>
        </p:txBody>
      </p: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72815587-E553-AF4F-B220-C2C6853D9644}"/>
              </a:ext>
            </a:extLst>
          </p:cNvPr>
          <p:cNvCxnSpPr>
            <a:cxnSpLocks/>
          </p:cNvCxnSpPr>
          <p:nvPr/>
        </p:nvCxnSpPr>
        <p:spPr>
          <a:xfrm flipV="1">
            <a:off x="2938509" y="1907623"/>
            <a:ext cx="1659323" cy="1485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0837AD08-62D8-5B49-A1C9-D857537027AA}"/>
              </a:ext>
            </a:extLst>
          </p:cNvPr>
          <p:cNvCxnSpPr>
            <a:cxnSpLocks/>
          </p:cNvCxnSpPr>
          <p:nvPr/>
        </p:nvCxnSpPr>
        <p:spPr>
          <a:xfrm flipV="1">
            <a:off x="9034791" y="3017717"/>
            <a:ext cx="10769" cy="7655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C2A5BAF-AFCF-ED4B-8D5B-86A8B862055B}"/>
              </a:ext>
            </a:extLst>
          </p:cNvPr>
          <p:cNvSpPr txBox="1"/>
          <p:nvPr/>
        </p:nvSpPr>
        <p:spPr>
          <a:xfrm>
            <a:off x="8821662" y="3226251"/>
            <a:ext cx="445268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ROH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D7158A08-FA0B-5742-8BCA-22A1964651D8}"/>
              </a:ext>
            </a:extLst>
          </p:cNvPr>
          <p:cNvSpPr txBox="1">
            <a:spLocks/>
          </p:cNvSpPr>
          <p:nvPr/>
        </p:nvSpPr>
        <p:spPr>
          <a:xfrm>
            <a:off x="10273412" y="5326211"/>
            <a:ext cx="1237767" cy="622345"/>
          </a:xfrm>
          <a:prstGeom prst="rect">
            <a:avLst/>
          </a:prstGeom>
          <a:ln w="76200">
            <a:solidFill>
              <a:srgbClr val="9F72FF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rgbClr val="9F72FF"/>
                </a:solidFill>
              </a:rPr>
              <a:t>Amides</a:t>
            </a:r>
          </a:p>
          <a:p>
            <a:pPr algn="ctr"/>
            <a:r>
              <a:rPr lang="en-US" sz="1800" dirty="0">
                <a:solidFill>
                  <a:srgbClr val="9F72FF"/>
                </a:solidFill>
              </a:rPr>
              <a:t>R-CONHR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0B9F90A-F917-5841-8177-5AA583F75EDA}"/>
              </a:ext>
            </a:extLst>
          </p:cNvPr>
          <p:cNvCxnSpPr>
            <a:cxnSpLocks/>
          </p:cNvCxnSpPr>
          <p:nvPr/>
        </p:nvCxnSpPr>
        <p:spPr>
          <a:xfrm flipV="1">
            <a:off x="9081879" y="4491925"/>
            <a:ext cx="0" cy="110278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E7D6E3C-4B9E-F24D-B134-E461E95018C8}"/>
              </a:ext>
            </a:extLst>
          </p:cNvPr>
          <p:cNvCxnSpPr>
            <a:cxnSpLocks/>
          </p:cNvCxnSpPr>
          <p:nvPr/>
        </p:nvCxnSpPr>
        <p:spPr>
          <a:xfrm>
            <a:off x="9034791" y="5568260"/>
            <a:ext cx="1202625" cy="26449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68CB8F48-A14F-8D4E-8986-09B137C3B8AA}"/>
              </a:ext>
            </a:extLst>
          </p:cNvPr>
          <p:cNvSpPr/>
          <p:nvPr/>
        </p:nvSpPr>
        <p:spPr>
          <a:xfrm>
            <a:off x="8710367" y="4775098"/>
            <a:ext cx="1053446" cy="3693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Amine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ED46439-0A29-9A4A-8516-6E21B24ECE45}"/>
              </a:ext>
            </a:extLst>
          </p:cNvPr>
          <p:cNvSpPr txBox="1"/>
          <p:nvPr/>
        </p:nvSpPr>
        <p:spPr>
          <a:xfrm>
            <a:off x="7697761" y="2391384"/>
            <a:ext cx="946063" cy="4308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C H</a:t>
            </a:r>
            <a:r>
              <a:rPr lang="en-US" sz="1100" baseline="-25000" dirty="0">
                <a:solidFill>
                  <a:schemeClr val="bg1"/>
                </a:solidFill>
              </a:rPr>
              <a:t>2</a:t>
            </a:r>
            <a:r>
              <a:rPr lang="en-US" sz="1100" dirty="0">
                <a:solidFill>
                  <a:schemeClr val="bg1"/>
                </a:solidFill>
              </a:rPr>
              <a:t>SO</a:t>
            </a:r>
            <a:r>
              <a:rPr lang="en-US" sz="1100" baseline="-25000" dirty="0">
                <a:solidFill>
                  <a:schemeClr val="bg1"/>
                </a:solidFill>
              </a:rPr>
              <a:t>4</a:t>
            </a:r>
            <a:endParaRPr lang="en-US" sz="1100" baseline="30000" dirty="0">
              <a:solidFill>
                <a:schemeClr val="bg1"/>
              </a:solidFill>
            </a:endParaRPr>
          </a:p>
          <a:p>
            <a:r>
              <a:rPr lang="en-US" sz="1100" dirty="0">
                <a:solidFill>
                  <a:schemeClr val="bg1"/>
                </a:solidFill>
              </a:rPr>
              <a:t>reflux</a:t>
            </a:r>
          </a:p>
        </p:txBody>
      </p:sp>
    </p:spTree>
    <p:extLst>
      <p:ext uri="{BB962C8B-B14F-4D97-AF65-F5344CB8AC3E}">
        <p14:creationId xmlns:p14="http://schemas.microsoft.com/office/powerpoint/2010/main" val="349303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</Words>
  <Application>Microsoft Macintosh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A2 Synthetic Routes</dc:title>
  <dc:creator>Orchard S - Headmaster</dc:creator>
  <cp:lastModifiedBy>Orchard S - Headmaster</cp:lastModifiedBy>
  <cp:revision>2</cp:revision>
  <dcterms:created xsi:type="dcterms:W3CDTF">2020-07-25T15:44:07Z</dcterms:created>
  <dcterms:modified xsi:type="dcterms:W3CDTF">2020-07-31T04:27:25Z</dcterms:modified>
</cp:coreProperties>
</file>